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5"/>
    <p:sldMasterId id="2147483716" r:id="rId6"/>
    <p:sldMasterId id="2147483909" r:id="rId7"/>
    <p:sldMasterId id="2147483648" r:id="rId8"/>
  </p:sldMasterIdLst>
  <p:notesMasterIdLst>
    <p:notesMasterId r:id="rId20"/>
  </p:notesMasterIdLst>
  <p:handoutMasterIdLst>
    <p:handoutMasterId r:id="rId21"/>
  </p:handoutMasterIdLst>
  <p:sldIdLst>
    <p:sldId id="410" r:id="rId9"/>
    <p:sldId id="257" r:id="rId10"/>
    <p:sldId id="407" r:id="rId11"/>
    <p:sldId id="398" r:id="rId12"/>
    <p:sldId id="383" r:id="rId13"/>
    <p:sldId id="399" r:id="rId14"/>
    <p:sldId id="402" r:id="rId15"/>
    <p:sldId id="408" r:id="rId16"/>
    <p:sldId id="409" r:id="rId17"/>
    <p:sldId id="405" r:id="rId18"/>
    <p:sldId id="406" r:id="rId19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ton, Vaughn" initials="CV" lastIdx="1" clrIdx="0">
    <p:extLst>
      <p:ext uri="{19B8F6BF-5375-455C-9EA6-DF929625EA0E}">
        <p15:presenceInfo xmlns:p15="http://schemas.microsoft.com/office/powerpoint/2012/main" userId="Charlton, Vaugh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45A"/>
    <a:srgbClr val="920000"/>
    <a:srgbClr val="FF9900"/>
    <a:srgbClr val="504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E2FC8C-DF31-7283-AA0A-EFF5A49A3846}" v="79" dt="2021-11-17T21:00:56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68266" autoAdjust="0"/>
  </p:normalViewPr>
  <p:slideViewPr>
    <p:cSldViewPr snapToGrid="0">
      <p:cViewPr varScale="1">
        <p:scale>
          <a:sx n="76" d="100"/>
          <a:sy n="76" d="100"/>
        </p:scale>
        <p:origin x="19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306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es, Daniel" userId="S::dmiles@oas.org::e088f868-fdd3-466a-af27-322d1b5bdad5" providerId="AD" clId="Web-{E7E2FC8C-DF31-7283-AA0A-EFF5A49A3846}"/>
    <pc:docChg chg="addSld delSld modSld sldOrd addMainMaster modMainMaster">
      <pc:chgData name="Miles, Daniel" userId="S::dmiles@oas.org::e088f868-fdd3-466a-af27-322d1b5bdad5" providerId="AD" clId="Web-{E7E2FC8C-DF31-7283-AA0A-EFF5A49A3846}" dt="2021-11-17T21:00:56.447" v="75" actId="20577"/>
      <pc:docMkLst>
        <pc:docMk/>
      </pc:docMkLst>
      <pc:sldChg chg="modSp add ord">
        <pc:chgData name="Miles, Daniel" userId="S::dmiles@oas.org::e088f868-fdd3-466a-af27-322d1b5bdad5" providerId="AD" clId="Web-{E7E2FC8C-DF31-7283-AA0A-EFF5A49A3846}" dt="2021-11-17T21:00:56.447" v="75" actId="20577"/>
        <pc:sldMkLst>
          <pc:docMk/>
          <pc:sldMk cId="3930934276" sldId="410"/>
        </pc:sldMkLst>
        <pc:spChg chg="mod">
          <ac:chgData name="Miles, Daniel" userId="S::dmiles@oas.org::e088f868-fdd3-466a-af27-322d1b5bdad5" providerId="AD" clId="Web-{E7E2FC8C-DF31-7283-AA0A-EFF5A49A3846}" dt="2021-11-17T21:00:56.447" v="75" actId="20577"/>
          <ac:spMkLst>
            <pc:docMk/>
            <pc:sldMk cId="3930934276" sldId="410"/>
            <ac:spMk id="9" creationId="{00000000-0000-0000-0000-000000000000}"/>
          </ac:spMkLst>
        </pc:spChg>
        <pc:spChg chg="mod">
          <ac:chgData name="Miles, Daniel" userId="S::dmiles@oas.org::e088f868-fdd3-466a-af27-322d1b5bdad5" providerId="AD" clId="Web-{E7E2FC8C-DF31-7283-AA0A-EFF5A49A3846}" dt="2021-11-17T20:59:25.649" v="13" actId="14100"/>
          <ac:spMkLst>
            <pc:docMk/>
            <pc:sldMk cId="3930934276" sldId="410"/>
            <ac:spMk id="11" creationId="{00000000-0000-0000-0000-000000000000}"/>
          </ac:spMkLst>
        </pc:spChg>
      </pc:sldChg>
      <pc:sldChg chg="add del">
        <pc:chgData name="Miles, Daniel" userId="S::dmiles@oas.org::e088f868-fdd3-466a-af27-322d1b5bdad5" providerId="AD" clId="Web-{E7E2FC8C-DF31-7283-AA0A-EFF5A49A3846}" dt="2021-11-17T20:59:41.884" v="22"/>
        <pc:sldMkLst>
          <pc:docMk/>
          <pc:sldMk cId="3890593361" sldId="411"/>
        </pc:sldMkLst>
      </pc:sldChg>
      <pc:sldMasterChg chg="add addSldLayout">
        <pc:chgData name="Miles, Daniel" userId="S::dmiles@oas.org::e088f868-fdd3-466a-af27-322d1b5bdad5" providerId="AD" clId="Web-{E7E2FC8C-DF31-7283-AA0A-EFF5A49A3846}" dt="2021-11-17T20:58:34.133" v="0"/>
        <pc:sldMasterMkLst>
          <pc:docMk/>
          <pc:sldMasterMk cId="3746701419" sldId="2147483648"/>
        </pc:sldMasterMkLst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83550385" sldId="2147483649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14410539" sldId="2147483650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1801242496" sldId="2147483651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506636775" sldId="2147483652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3290818552" sldId="2147483653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2169424243" sldId="2147483654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39429642" sldId="2147483655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1122424067" sldId="2147483656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1269318376" sldId="2147483657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523781599" sldId="2147483658"/>
          </pc:sldLayoutMkLst>
        </pc:sldLayoutChg>
        <pc:sldLayoutChg chg="add">
          <pc:chgData name="Miles, Daniel" userId="S::dmiles@oas.org::e088f868-fdd3-466a-af27-322d1b5bdad5" providerId="AD" clId="Web-{E7E2FC8C-DF31-7283-AA0A-EFF5A49A3846}" dt="2021-11-17T20:58:34.133" v="0"/>
          <pc:sldLayoutMkLst>
            <pc:docMk/>
            <pc:sldMasterMk cId="3746701419" sldId="2147483648"/>
            <pc:sldLayoutMk cId="1515324972" sldId="2147483659"/>
          </pc:sldLayoutMkLst>
        </pc:sldLayoutChg>
      </pc:sldMasterChg>
      <pc:sldMasterChg chg="replId">
        <pc:chgData name="Miles, Daniel" userId="S::dmiles@oas.org::e088f868-fdd3-466a-af27-322d1b5bdad5" providerId="AD" clId="Web-{E7E2FC8C-DF31-7283-AA0A-EFF5A49A3846}" dt="2021-11-17T20:58:34.133" v="0"/>
        <pc:sldMasterMkLst>
          <pc:docMk/>
          <pc:sldMasterMk cId="0" sldId="214748392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37FA6AE-ECEA-4555-B72C-50531809E5C1}" type="datetime1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AB60B1-1438-46AD-A572-16994936E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31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5E15518-E1D3-4F9B-BE65-2191063C7A56}" type="datetime1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F5BA57-24C1-4D50-9B55-1939F56FC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8967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8C421A-9ACB-4088-8F63-1FEBC942E03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57072B-49E6-42F7-B488-2678EF3A10C3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0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2637EB-5B91-4635-B4C3-CA19C684BE74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98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5BA57-24C1-4D50-9B55-1939F56FCE9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275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C3AD9-AC69-4CCA-A299-E391D39216F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625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5BA57-24C1-4D50-9B55-1939F56FCE9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445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5BA57-24C1-4D50-9B55-1939F56FCE9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599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5BA57-24C1-4D50-9B55-1939F56FCE9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23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5BA57-24C1-4D50-9B55-1939F56FCE9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5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42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7790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9461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9134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36076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7985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CD2B-E372-46FA-B5A7-37D1AD768921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2583-49A4-4291-AE68-B233FED90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B11E-7DE4-4E2E-B9DC-FC1083EE5962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9397C-EABB-4E5A-8BEE-906AC835A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53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6343-7427-4B38-BAD4-39B90FFB623C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8B92-30EA-4E03-8AF5-6C68C7AFF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12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9712-22E7-4DF3-A3EB-A00418CA8C6F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8C6-1834-4528-847C-12D6DA2B0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0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73F2-368E-4479-BC5A-D26969539D97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F5E1-2734-4634-B445-8E5EA677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8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0" name="think-cell Slide" r:id="rId5" imgW="473" imgH="468" progId="TCLayout.ActiveDocument.1">
                  <p:embed/>
                </p:oleObj>
              </mc:Choice>
              <mc:Fallback>
                <p:oleObj name="think-cell Slide" r:id="rId5" imgW="473" imgH="468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731838"/>
            <a:ext cx="2752725" cy="287337"/>
          </a:xfrm>
          <a:prstGeom prst="rect">
            <a:avLst/>
          </a:prstGeom>
          <a:solidFill>
            <a:srgbClr val="E031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903288" y="642938"/>
            <a:ext cx="2754312" cy="889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7" name="Picture 11" descr="signature_10pt_e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5940425"/>
            <a:ext cx="23145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canada_2c [Converted]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075363"/>
            <a:ext cx="11223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6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1" name="think-cell Slide" r:id="rId9" imgW="473" imgH="468" progId="TCLayout.ActiveDocument.1">
                  <p:embed/>
                </p:oleObj>
              </mc:Choice>
              <mc:Fallback>
                <p:oleObj name="think-cell Slide" r:id="rId9" imgW="473" imgH="468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8203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346CF-3657-48B4-97FE-479725420C19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FC4-63E3-4C01-B7F2-5B6F418F9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38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009-4DE5-4BAE-BDC2-BA08A1D851DC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3B1A-1D02-4D26-8ED0-098A0772A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4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C868-3AAA-44CA-9665-130697F015CA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B2A3-DBC1-4D1A-A206-B4FF254DC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52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99CC-76D7-4B46-9C0B-EEB7CDAB9A32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67121-4ED6-4AE0-AD9F-AC866B2C1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3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189AD-D822-4A0F-9008-BD531B2635E1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0CA7-0E0D-41BC-862D-E6BB8D60F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93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B8C3-710C-4325-B516-B2D117E20EF1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A67F-9FC9-4FC4-B4A5-00CE7E910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98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0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424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8251963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185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4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240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18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815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7908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3840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083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178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53473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80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think-cell Slide" r:id="rId6" imgW="473" imgH="468" progId="TCLayout.ActiveDocument.1">
                  <p:embed/>
                </p:oleObj>
              </mc:Choice>
              <mc:Fallback>
                <p:oleObj name="think-cell Slide" r:id="rId6" imgW="473" imgH="468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731838"/>
            <a:ext cx="2752725" cy="287337"/>
          </a:xfrm>
          <a:prstGeom prst="rect">
            <a:avLst/>
          </a:prstGeom>
          <a:solidFill>
            <a:srgbClr val="E031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903288" y="642938"/>
            <a:ext cx="2754312" cy="889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029" name="Picture 11" descr="signature_10pt_e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5940425"/>
            <a:ext cx="23145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canada_2c [Converted]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075363"/>
            <a:ext cx="11223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90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 userDrawn="1"/>
        </p:nvSpPr>
        <p:spPr bwMode="auto">
          <a:xfrm>
            <a:off x="0" y="731838"/>
            <a:ext cx="2752725" cy="287337"/>
          </a:xfrm>
          <a:prstGeom prst="rect">
            <a:avLst/>
          </a:prstGeom>
          <a:solidFill>
            <a:srgbClr val="0053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en-US">
              <a:solidFill>
                <a:srgbClr val="000000"/>
              </a:solidFill>
            </a:endParaRPr>
          </a:p>
        </p:txBody>
      </p:sp>
      <p:sp>
        <p:nvSpPr>
          <p:cNvPr id="2051" name="Rectangle 8"/>
          <p:cNvSpPr>
            <a:spLocks noChangeArrowheads="1"/>
          </p:cNvSpPr>
          <p:nvPr userDrawn="1"/>
        </p:nvSpPr>
        <p:spPr bwMode="auto">
          <a:xfrm>
            <a:off x="903288" y="642938"/>
            <a:ext cx="2754312" cy="889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en-US">
              <a:solidFill>
                <a:srgbClr val="000000"/>
              </a:solidFill>
            </a:endParaRPr>
          </a:p>
        </p:txBody>
      </p:sp>
      <p:pic>
        <p:nvPicPr>
          <p:cNvPr id="2052" name="Picture 11" descr="signature_10pt_e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5940425"/>
            <a:ext cx="23145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canada_2c [Converted]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075363"/>
            <a:ext cx="11223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7F3804-EC4F-4D1F-8C8A-F64433883B46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C8A64A-AE68-46CD-A381-38583CFB7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731839"/>
            <a:ext cx="2752725" cy="287337"/>
          </a:xfrm>
          <a:prstGeom prst="rect">
            <a:avLst/>
          </a:prstGeom>
          <a:solidFill>
            <a:srgbClr val="E031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A" altLang="en-US" dirty="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903685" y="642938"/>
            <a:ext cx="2753915" cy="889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A" altLang="en-US" dirty="0"/>
          </a:p>
        </p:txBody>
      </p:sp>
      <p:pic>
        <p:nvPicPr>
          <p:cNvPr id="3081" name="Picture 11" descr="signature_10pt_e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29" y="5940426"/>
            <a:ext cx="23145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2" descr="canada_2c [Converted]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510" y="6075364"/>
            <a:ext cx="1121569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81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127D-E6F6-0C4B-8958-707871DEC16D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9DC6-9944-5241-9F78-A1ECD1AA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aughn.charlton@rcmp-grc.gc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590F-589F-4462-BF35-E37AB1790424}" type="slidenum">
              <a:rPr lang="es-CO" smtClean="0"/>
              <a:t>1</a:t>
            </a:fld>
            <a:endParaRPr lang="es-CO"/>
          </a:p>
        </p:txBody>
      </p:sp>
      <p:sp>
        <p:nvSpPr>
          <p:cNvPr id="3" name="Background"/>
          <p:cNvSpPr>
            <a:spLocks noChangeAspec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5" y="153924"/>
            <a:ext cx="3565525" cy="7838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8156" y="153924"/>
            <a:ext cx="3931920" cy="4572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r"/>
            <a:r>
              <a:rPr lang="en-US" sz="1600" b="1">
                <a:solidFill>
                  <a:srgbClr val="006600"/>
                </a:solidFill>
                <a:latin typeface="Calibri" panose="020F0502020204030204" pitchFamily="34" charset="0"/>
              </a:rPr>
              <a:t>INTER-AMERICAN DRUG ABUSE</a:t>
            </a:r>
          </a:p>
          <a:p>
            <a:pPr algn="r"/>
            <a:r>
              <a:rPr lang="en-US" sz="1600" b="1">
                <a:solidFill>
                  <a:srgbClr val="006600"/>
                </a:solidFill>
                <a:latin typeface="Calibri" panose="020F0502020204030204" pitchFamily="34" charset="0"/>
              </a:rPr>
              <a:t>CONTROL COMMISSION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4551" y="611124"/>
            <a:ext cx="3565525" cy="4572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r"/>
            <a:r>
              <a:rPr lang="en-US" sz="2800" b="1">
                <a:solidFill>
                  <a:srgbClr val="006600"/>
                </a:solidFill>
                <a:latin typeface="Calibri" panose="020F0502020204030204" pitchFamily="34" charset="0"/>
              </a:rPr>
              <a:t>C I C A 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4551" y="1016000"/>
            <a:ext cx="3565525" cy="254000"/>
          </a:xfrm>
          <a:prstGeom prst="rect">
            <a:avLst/>
          </a:prstGeom>
          <a:noFill/>
        </p:spPr>
        <p:txBody>
          <a:bodyPr vert="horz" wrap="none" rtlCol="0" anchor="b">
            <a:noAutofit/>
          </a:bodyPr>
          <a:lstStyle/>
          <a:p>
            <a:pPr algn="r"/>
            <a:r>
              <a:rPr lang="en-US" sz="1200">
                <a:solidFill>
                  <a:srgbClr val="999999"/>
                </a:solidFill>
                <a:latin typeface="Calibri" panose="020F0502020204030204" pitchFamily="34" charset="0"/>
              </a:rPr>
              <a:t>Secretariat for Multidimensional Security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3924" y="1244600"/>
            <a:ext cx="8836152" cy="0"/>
          </a:xfrm>
          <a:prstGeom prst="line">
            <a:avLst/>
          </a:prstGeom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ulo"/>
          <p:cNvSpPr txBox="1"/>
          <p:nvPr/>
        </p:nvSpPr>
        <p:spPr>
          <a:xfrm>
            <a:off x="635000" y="2159000"/>
            <a:ext cx="7874000" cy="3429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1">
            <a:no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libri"/>
                <a:cs typeface="Calibri"/>
              </a:rPr>
              <a:t>DIRECTOR GENERAL VAUGHN CHARLTON </a:t>
            </a:r>
            <a:endParaRPr lang="en-US">
              <a:cs typeface="Arial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Calibri"/>
                <a:cs typeface="Calibri"/>
              </a:rPr>
              <a:t>PLENARY SESSION 5, PANEL 5</a:t>
            </a:r>
            <a:endParaRPr lang="en-US">
              <a:cs typeface="Arial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Calibri"/>
                <a:cs typeface="Calibri"/>
              </a:rPr>
              <a:t>GENDER-BASED ANALYSIS PLUS GENDER MAINSTREAMING IN CANADA'S SECURITY AGENCIES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3924" y="1270000"/>
            <a:ext cx="5334000" cy="7620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r>
              <a:rPr lang="en-US" sz="1600" b="1" dirty="0">
                <a:ea typeface="+mn-lt"/>
                <a:cs typeface="+mn-lt"/>
              </a:rPr>
              <a:t>SEVENTIETH REGULAR CICAD SESSION</a:t>
            </a:r>
            <a:endParaRPr lang="en-US" sz="1600" dirty="0">
              <a:ea typeface="+mn-lt"/>
              <a:cs typeface="+mn-lt"/>
            </a:endParaRPr>
          </a:p>
          <a:p>
            <a:r>
              <a:rPr lang="en-US" sz="1600" b="1" dirty="0">
                <a:ea typeface="+mn-lt"/>
                <a:cs typeface="+mn-lt"/>
              </a:rPr>
              <a:t>November 16th-19th, 2021 </a:t>
            </a:r>
            <a:endParaRPr lang="en-US" sz="1600" dirty="0">
              <a:ea typeface="+mn-lt"/>
              <a:cs typeface="+mn-lt"/>
            </a:endParaRPr>
          </a:p>
          <a:p>
            <a:r>
              <a:rPr lang="en-US" sz="1600" b="1" dirty="0">
                <a:ea typeface="+mn-lt"/>
                <a:cs typeface="+mn-lt"/>
              </a:rPr>
              <a:t>Virtual Session</a:t>
            </a:r>
            <a:endParaRPr lang="en-US" sz="1600" dirty="0">
              <a:ea typeface="+mn-lt"/>
              <a:cs typeface="+mn-lt"/>
            </a:endParaRPr>
          </a:p>
          <a:p>
            <a:endParaRPr lang="en-US" sz="11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7571" y="1277422"/>
            <a:ext cx="2142505" cy="94012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pPr algn="r"/>
            <a:r>
              <a:rPr lang="en-US" sz="1600" b="1" dirty="0">
                <a:ea typeface="+mn-lt"/>
                <a:cs typeface="+mn-lt"/>
              </a:rPr>
              <a:t>OEA/</a:t>
            </a:r>
            <a:r>
              <a:rPr lang="en-US" sz="1600" b="1" dirty="0" err="1">
                <a:ea typeface="+mn-lt"/>
                <a:cs typeface="+mn-lt"/>
              </a:rPr>
              <a:t>Ser.L</a:t>
            </a:r>
            <a:r>
              <a:rPr lang="en-US" sz="1600" b="1" dirty="0">
                <a:ea typeface="+mn-lt"/>
                <a:cs typeface="+mn-lt"/>
              </a:rPr>
              <a:t>/ XIV.2.70 </a:t>
            </a:r>
            <a:endParaRPr lang="en-US" sz="1600" dirty="0">
              <a:ea typeface="+mn-lt"/>
              <a:cs typeface="+mn-lt"/>
            </a:endParaRPr>
          </a:p>
          <a:p>
            <a:pPr algn="r"/>
            <a:r>
              <a:rPr lang="en-US" sz="1600" b="1" dirty="0">
                <a:latin typeface="Arial"/>
                <a:ea typeface="+mn-lt"/>
                <a:cs typeface="+mn-lt"/>
              </a:rPr>
              <a:t>CICAD/doc.2647/21</a:t>
            </a:r>
            <a:endParaRPr lang="en-US" sz="1600" dirty="0">
              <a:latin typeface="Arial"/>
              <a:ea typeface="+mn-lt"/>
              <a:cs typeface="+mn-lt"/>
            </a:endParaRPr>
          </a:p>
          <a:p>
            <a:pPr algn="r"/>
            <a:r>
              <a:rPr lang="en-US" sz="1600" b="1" dirty="0">
                <a:latin typeface="Arial"/>
                <a:ea typeface="+mn-lt"/>
                <a:cs typeface="+mn-lt"/>
              </a:rPr>
              <a:t>November 18, 2021</a:t>
            </a:r>
            <a:endParaRPr lang="en-US" sz="1600" dirty="0">
              <a:latin typeface="Arial"/>
              <a:ea typeface="+mn-lt"/>
              <a:cs typeface="+mn-lt"/>
            </a:endParaRPr>
          </a:p>
          <a:p>
            <a:pPr algn="r"/>
            <a:r>
              <a:rPr lang="en-US" sz="1600" b="1" dirty="0">
                <a:ea typeface="+mn-lt"/>
                <a:cs typeface="+mn-lt"/>
              </a:rPr>
              <a:t>Textual</a:t>
            </a:r>
            <a:endParaRPr lang="en-US" sz="1600" dirty="0">
              <a:ea typeface="+mn-lt"/>
              <a:cs typeface="+mn-lt"/>
            </a:endParaRPr>
          </a:p>
          <a:p>
            <a:endParaRPr lang="en-US" sz="11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93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1" y="0"/>
            <a:ext cx="6807200" cy="731202"/>
          </a:xfrm>
        </p:spPr>
        <p:txBody>
          <a:bodyPr/>
          <a:lstStyle/>
          <a:p>
            <a:pPr algn="r"/>
            <a:r>
              <a:rPr lang="en-CA" sz="3200" b="1" dirty="0"/>
              <a:t>Keys to Building GBA+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530"/>
            <a:ext cx="8229600" cy="5009633"/>
          </a:xfrm>
        </p:spPr>
        <p:txBody>
          <a:bodyPr/>
          <a:lstStyle/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r>
              <a:rPr lang="en-CA" altLang="en-US" sz="2000" b="1" spc="-15" dirty="0">
                <a:cs typeface="Times New Roman"/>
              </a:rPr>
              <a:t>Awareness and training</a:t>
            </a:r>
          </a:p>
          <a:p>
            <a:pPr marL="547687" lvl="1" indent="0">
              <a:spcBef>
                <a:spcPts val="1814"/>
              </a:spcBef>
              <a:buNone/>
              <a:tabLst>
                <a:tab pos="754380" algn="l"/>
                <a:tab pos="755015" algn="l"/>
              </a:tabLst>
              <a:defRPr/>
            </a:pPr>
            <a:r>
              <a:rPr lang="en-CA" altLang="en-US" sz="1800" i="1" u="sng" spc="-5" dirty="0"/>
              <a:t>Introduction to GBA+ </a:t>
            </a:r>
            <a:r>
              <a:rPr lang="en-CA" altLang="en-US" sz="1800" u="sng" spc="-5" dirty="0"/>
              <a:t>online course </a:t>
            </a:r>
            <a:r>
              <a:rPr lang="en-CA" altLang="en-US" sz="1800" spc="-5" dirty="0"/>
              <a:t>on </a:t>
            </a:r>
            <a:r>
              <a:rPr lang="en-CA" sz="1800" dirty="0"/>
              <a:t>Department for Women and Gender Equality</a:t>
            </a:r>
            <a:r>
              <a:rPr lang="en-CA" sz="1800" b="1" dirty="0"/>
              <a:t> </a:t>
            </a:r>
            <a:r>
              <a:rPr lang="en-CA" altLang="en-US" sz="1800" spc="-5" dirty="0"/>
              <a:t>website </a:t>
            </a:r>
          </a:p>
          <a:p>
            <a:pPr marL="1346200" lvl="1" indent="-342900">
              <a:spcBef>
                <a:spcPts val="0"/>
              </a:spcBef>
              <a:tabLst>
                <a:tab pos="754380" algn="l"/>
                <a:tab pos="755015" algn="l"/>
              </a:tabLst>
              <a:defRPr/>
            </a:pPr>
            <a:r>
              <a:rPr lang="en-CA" altLang="en-US" sz="1800" spc="-5" dirty="0"/>
              <a:t>2-hour free web-based interactive course in English and French</a:t>
            </a:r>
          </a:p>
          <a:p>
            <a:pPr marL="1346200" lvl="1" indent="-342900">
              <a:spcBef>
                <a:spcPts val="0"/>
              </a:spcBef>
              <a:tabLst>
                <a:tab pos="754380" algn="l"/>
                <a:tab pos="755015" algn="l"/>
              </a:tabLst>
              <a:defRPr/>
            </a:pPr>
            <a:r>
              <a:rPr lang="en-CA" altLang="en-US" sz="1800" spc="-5" dirty="0"/>
              <a:t>Introduces key concepts, definitions and processes</a:t>
            </a:r>
          </a:p>
          <a:p>
            <a:pPr marL="1346200" lvl="1" indent="-342900">
              <a:spcBef>
                <a:spcPts val="0"/>
              </a:spcBef>
              <a:tabLst>
                <a:tab pos="754380" algn="l"/>
                <a:tab pos="755015" algn="l"/>
              </a:tabLst>
              <a:defRPr/>
            </a:pPr>
            <a:r>
              <a:rPr lang="en-CA" altLang="en-US" sz="1800" spc="-5" dirty="0"/>
              <a:t>Case studies on the use of GBA+ in government </a:t>
            </a:r>
          </a:p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endParaRPr lang="en-CA" altLang="en-US" sz="1800" b="1" spc="-15" dirty="0">
              <a:cs typeface="Times New Roman"/>
            </a:endParaRPr>
          </a:p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r>
              <a:rPr lang="en-CA" sz="2000" b="1" dirty="0">
                <a:cs typeface="Times New Roman"/>
              </a:rPr>
              <a:t>Identify a Gender Focal Point or GBA+ Advisor</a:t>
            </a:r>
            <a:r>
              <a:rPr lang="en-CA" sz="2000" dirty="0">
                <a:cs typeface="Times New Roman"/>
              </a:rPr>
              <a:t> to become internal experts</a:t>
            </a:r>
          </a:p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endParaRPr lang="en-CA" sz="2000" b="1" dirty="0">
              <a:cs typeface="Times New Roman"/>
            </a:endParaRPr>
          </a:p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r>
              <a:rPr lang="en-CA" sz="2000" b="1" dirty="0">
                <a:cs typeface="Times New Roman"/>
              </a:rPr>
              <a:t>Ensure GBA+ is a formal part of senior </a:t>
            </a:r>
            <a:r>
              <a:rPr lang="en-CA" sz="2000" dirty="0">
                <a:cs typeface="Times New Roman"/>
              </a:rPr>
              <a:t>decision-making process</a:t>
            </a:r>
          </a:p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endParaRPr lang="en-CA" sz="2000" dirty="0">
              <a:cs typeface="Times New Roman"/>
            </a:endParaRPr>
          </a:p>
          <a:p>
            <a:pPr marL="527050" indent="-457200">
              <a:spcBef>
                <a:spcPts val="0"/>
              </a:spcBef>
              <a:buFont typeface="+mj-lt"/>
              <a:buAutoNum type="arabicPeriod"/>
              <a:tabLst>
                <a:tab pos="754380" algn="l"/>
                <a:tab pos="755015" algn="l"/>
              </a:tabLst>
              <a:defRPr/>
            </a:pPr>
            <a:r>
              <a:rPr lang="en-CA" sz="2000" b="1" spc="-15" dirty="0">
                <a:cs typeface="Trebuchet MS"/>
              </a:rPr>
              <a:t>Facilitate </a:t>
            </a:r>
            <a:r>
              <a:rPr lang="en-CA" sz="2000" b="1" dirty="0">
                <a:cs typeface="Trebuchet MS"/>
              </a:rPr>
              <a:t>access </a:t>
            </a:r>
            <a:r>
              <a:rPr lang="en-CA" sz="2000" b="1" spc="-5" dirty="0">
                <a:cs typeface="Trebuchet MS"/>
              </a:rPr>
              <a:t>to </a:t>
            </a:r>
            <a:r>
              <a:rPr lang="en-CA" sz="2000" b="1" dirty="0">
                <a:cs typeface="Trebuchet MS"/>
              </a:rPr>
              <a:t>data and</a:t>
            </a:r>
            <a:r>
              <a:rPr lang="en-CA" sz="2000" b="1" spc="-120" dirty="0">
                <a:cs typeface="Trebuchet MS"/>
              </a:rPr>
              <a:t> new </a:t>
            </a:r>
            <a:r>
              <a:rPr lang="en-CA" sz="2000" b="1" spc="-5" dirty="0">
                <a:cs typeface="Trebuchet MS"/>
              </a:rPr>
              <a:t>research</a:t>
            </a:r>
          </a:p>
          <a:p>
            <a:pPr marL="69850" indent="0">
              <a:spcBef>
                <a:spcPts val="0"/>
              </a:spcBef>
              <a:buNone/>
              <a:tabLst>
                <a:tab pos="754380" algn="l"/>
                <a:tab pos="755015" algn="l"/>
              </a:tabLst>
              <a:defRPr/>
            </a:pPr>
            <a:endParaRPr lang="en-CA" altLang="en-US" sz="2000" b="1" spc="-15" dirty="0">
              <a:cs typeface="Times New Roman"/>
            </a:endParaRPr>
          </a:p>
          <a:p>
            <a:pPr marL="469900" indent="0">
              <a:spcBef>
                <a:spcPts val="0"/>
              </a:spcBef>
              <a:buNone/>
              <a:tabLst>
                <a:tab pos="754380" algn="l"/>
                <a:tab pos="755015" algn="l"/>
              </a:tabLst>
              <a:defRPr/>
            </a:pPr>
            <a:endParaRPr lang="en-CA" sz="2000" b="1" dirty="0">
              <a:cs typeface="Times New Roman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264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70" y="274638"/>
            <a:ext cx="3331029" cy="1143000"/>
          </a:xfrm>
        </p:spPr>
        <p:txBody>
          <a:bodyPr/>
          <a:lstStyle/>
          <a:p>
            <a:pPr algn="r"/>
            <a:r>
              <a:rPr lang="en-CA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CA" dirty="0"/>
              <a:t>Contact Information: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CA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CA" sz="2400" b="1" dirty="0"/>
              <a:t>Vaughn Charlton</a:t>
            </a:r>
            <a:endParaRPr lang="en-CA" sz="24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CA" sz="2000" dirty="0"/>
              <a:t>Director General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CA" sz="2000" dirty="0"/>
              <a:t>Action, Innovation and Modernization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CA" sz="2000" dirty="0"/>
              <a:t>Royal Canadian Mounted Police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CA" sz="2000" dirty="0">
                <a:hlinkClick r:id="rId2"/>
              </a:rPr>
              <a:t>vaughn.charlton@rcmp-grc.gc.ca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014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4081" y="2370862"/>
            <a:ext cx="7407275" cy="173396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pic>
        <p:nvPicPr>
          <p:cNvPr id="6147" name="Picture 3" descr="signature_10pt_e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5940425"/>
            <a:ext cx="23145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canada_2c [Converted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6075363"/>
            <a:ext cx="112236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b&amp;r_bil_engfirst [Converted} lo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2097"/>
          <a:stretch>
            <a:fillRect/>
          </a:stretch>
        </p:blipFill>
        <p:spPr bwMode="auto">
          <a:xfrm>
            <a:off x="0" y="112713"/>
            <a:ext cx="9144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4082" y="1418088"/>
            <a:ext cx="7407275" cy="45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 altLang="en-US" sz="4000" b="1" dirty="0">
                <a:latin typeface="+mj-lt"/>
                <a:ea typeface="ＭＳ Ｐゴシック" panose="020B0600070205080204" pitchFamily="34" charset="-128"/>
              </a:rPr>
              <a:t>Gender-Based Analysis Plus</a:t>
            </a:r>
            <a:endParaRPr lang="en-US" altLang="en-US" sz="4000" b="1" dirty="0"/>
          </a:p>
          <a:p>
            <a:pPr algn="ctr" eaLnBrk="1" hangingPunct="1"/>
            <a:endParaRPr lang="en-US" altLang="en-US" sz="4000" b="1" dirty="0"/>
          </a:p>
          <a:p>
            <a:pPr algn="ctr" eaLnBrk="1" hangingPunct="1"/>
            <a:r>
              <a:rPr lang="en-CA" altLang="en-US" sz="3200" dirty="0">
                <a:ea typeface="ＭＳ Ｐゴシック" panose="020B0600070205080204" pitchFamily="34" charset="-128"/>
              </a:rPr>
              <a:t>Gender mainstreaming in Canada’s security agencies</a:t>
            </a:r>
          </a:p>
          <a:p>
            <a:pPr algn="ctr" eaLnBrk="1" hangingPunct="1"/>
            <a:endParaRPr lang="en-US" altLang="en-US" sz="4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r>
              <a:rPr lang="en-US" altLang="en-US" sz="1800" dirty="0"/>
              <a:t>November 2021</a:t>
            </a:r>
          </a:p>
          <a:p>
            <a:pPr algn="ctr" eaLnBrk="1" hangingPunct="1"/>
            <a:endParaRPr lang="en-US" altLang="en-US" sz="4000" b="1" dirty="0"/>
          </a:p>
          <a:p>
            <a:pPr algn="ctr" eaLnBrk="1" hangingPunct="1"/>
            <a:endParaRPr lang="en-US" altLang="en-US" sz="1800" b="1" dirty="0"/>
          </a:p>
          <a:p>
            <a:pPr algn="ctr" eaLnBrk="1" hangingPunct="1"/>
            <a:endParaRPr lang="en-US" altLang="en-US" sz="1800" b="1" dirty="0"/>
          </a:p>
          <a:p>
            <a:pPr algn="ctr" eaLnBrk="1" hangingPunct="1"/>
            <a:endParaRPr lang="en-US" altLang="en-US" sz="1800" b="1" dirty="0"/>
          </a:p>
          <a:p>
            <a:pPr algn="ctr" eaLnBrk="1" hangingPunct="1"/>
            <a:endParaRPr lang="en-US" altLang="en-US" sz="1800" b="1" dirty="0"/>
          </a:p>
          <a:p>
            <a:pPr algn="ctr" eaLnBrk="1" hangingPunct="1"/>
            <a:endParaRPr lang="en-US" altLang="en-US" sz="1800" b="1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685" y="1320800"/>
            <a:ext cx="7241381" cy="4065588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Canada’s national police service, with mandates at the municipal, provincial/territorial, federal and international levels</a:t>
            </a:r>
            <a:br>
              <a:rPr lang="en-CA" altLang="en-US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30,000 Employees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19,000 Regular Members (police officers)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3,400 Civilian Members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7,600 Public Service employees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Deliver front-line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policing services in 8 provinces, 3 territories, 150 municipalities, 600 Indigenous communities and 3 international airports</a:t>
            </a:r>
            <a:b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lnSpc>
                <a:spcPct val="100000"/>
              </a:lnSpc>
              <a:spcBef>
                <a:spcPct val="20000"/>
              </a:spcBef>
              <a:buFontTx/>
              <a:buChar char="•"/>
              <a:defRPr/>
            </a:pPr>
            <a:endParaRPr lang="en-CA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450"/>
              </a:spcBef>
              <a:spcAft>
                <a:spcPts val="450"/>
              </a:spcAft>
              <a:defRPr/>
            </a:pPr>
            <a:endParaRPr lang="en-CA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sz="1800" u="sng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sz="1800" dirty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676085" y="5595937"/>
            <a:ext cx="1571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en-CA" altLang="en-US" sz="1350">
                <a:solidFill>
                  <a:prstClr val="blac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377791" y="0"/>
            <a:ext cx="6766209" cy="77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/>
            <a:r>
              <a:rPr lang="en-CA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RCMP Mandate and Jurisdictions</a:t>
            </a:r>
            <a:endParaRPr lang="en-C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6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771" y="0"/>
            <a:ext cx="6074229" cy="770391"/>
          </a:xfrm>
        </p:spPr>
        <p:txBody>
          <a:bodyPr/>
          <a:lstStyle/>
          <a:p>
            <a:pPr algn="r"/>
            <a:r>
              <a:rPr lang="en-CA" altLang="en-US" sz="3200" b="1" dirty="0">
                <a:ea typeface="ＭＳ Ｐゴシック" panose="020B0600070205080204" pitchFamily="34" charset="-128"/>
              </a:rPr>
              <a:t>Diversity in the RCMP</a:t>
            </a:r>
            <a:endParaRPr lang="en-CA" sz="3200" b="1" dirty="0"/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91775472"/>
              </p:ext>
            </p:extLst>
          </p:nvPr>
        </p:nvGraphicFramePr>
        <p:xfrm>
          <a:off x="609601" y="1600199"/>
          <a:ext cx="7924798" cy="386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120">
                  <a:extLst>
                    <a:ext uri="{9D8B030D-6E8A-4147-A177-3AD203B41FA5}">
                      <a16:colId xmlns:a16="http://schemas.microsoft.com/office/drawing/2014/main" val="3090885348"/>
                    </a:ext>
                  </a:extLst>
                </a:gridCol>
                <a:gridCol w="1538099">
                  <a:extLst>
                    <a:ext uri="{9D8B030D-6E8A-4147-A177-3AD203B41FA5}">
                      <a16:colId xmlns:a16="http://schemas.microsoft.com/office/drawing/2014/main" val="200337501"/>
                    </a:ext>
                  </a:extLst>
                </a:gridCol>
                <a:gridCol w="1564389">
                  <a:extLst>
                    <a:ext uri="{9D8B030D-6E8A-4147-A177-3AD203B41FA5}">
                      <a16:colId xmlns:a16="http://schemas.microsoft.com/office/drawing/2014/main" val="3773471735"/>
                    </a:ext>
                  </a:extLst>
                </a:gridCol>
                <a:gridCol w="1618181">
                  <a:extLst>
                    <a:ext uri="{9D8B030D-6E8A-4147-A177-3AD203B41FA5}">
                      <a16:colId xmlns:a16="http://schemas.microsoft.com/office/drawing/2014/main" val="3654652361"/>
                    </a:ext>
                  </a:extLst>
                </a:gridCol>
                <a:gridCol w="1574009">
                  <a:extLst>
                    <a:ext uri="{9D8B030D-6E8A-4147-A177-3AD203B41FA5}">
                      <a16:colId xmlns:a16="http://schemas.microsoft.com/office/drawing/2014/main" val="1515375884"/>
                    </a:ext>
                  </a:extLst>
                </a:gridCol>
              </a:tblGrid>
              <a:tr h="744363">
                <a:tc gridSpan="5">
                  <a:txBody>
                    <a:bodyPr/>
                    <a:lstStyle/>
                    <a:p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RCMP Employee Employment Equity Group </a:t>
                      </a:r>
                    </a:p>
                    <a:p>
                      <a:r>
                        <a:rPr lang="en-CA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(As of April 1, 2018)</a:t>
                      </a:r>
                      <a:endParaRPr lang="en-CA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04597"/>
                  </a:ext>
                </a:extLst>
              </a:tr>
              <a:tr h="673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Category of Employee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% Women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% Visible Minority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%</a:t>
                      </a:r>
                      <a:r>
                        <a:rPr lang="en-CA" sz="1600" baseline="0" dirty="0"/>
                        <a:t> Indigenous</a:t>
                      </a:r>
                      <a:endParaRPr lang="en-CA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/>
                        <a:t>% Persons with</a:t>
                      </a:r>
                      <a:r>
                        <a:rPr lang="en-CA" sz="1600" baseline="0" dirty="0"/>
                        <a:t> Disability</a:t>
                      </a:r>
                      <a:endParaRPr lang="en-CA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62796"/>
                  </a:ext>
                </a:extLst>
              </a:tr>
              <a:tr h="673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Regular Members**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/>
                        <a:t>21.6%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11.1%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7.8%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1.7%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3151343"/>
                  </a:ext>
                </a:extLst>
              </a:tr>
              <a:tr h="673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Civilian Members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51.7%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13.6%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3.9%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2.7%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648845"/>
                  </a:ext>
                </a:extLst>
              </a:tr>
              <a:tr h="673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Public Service Employees***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77.6%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13.7%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5.7%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4.1%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351061"/>
                  </a:ext>
                </a:extLst>
              </a:tr>
              <a:tr h="431258">
                <a:tc>
                  <a:txBody>
                    <a:bodyPr/>
                    <a:lstStyle/>
                    <a:p>
                      <a:r>
                        <a:rPr lang="en-CA" sz="1600" dirty="0"/>
                        <a:t>Total for RCMP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39.5%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12.0%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6.8%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600" dirty="0"/>
                        <a:t>2.4%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5345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00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90" y="0"/>
            <a:ext cx="8229600" cy="591978"/>
          </a:xfrm>
        </p:spPr>
        <p:txBody>
          <a:bodyPr/>
          <a:lstStyle/>
          <a:p>
            <a:pPr algn="r"/>
            <a:r>
              <a:rPr lang="en-CA" sz="3200" b="1" dirty="0"/>
              <a:t>Government of Canada Commitment to GBA+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296" y="1393493"/>
            <a:ext cx="8155274" cy="46864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CA" sz="2000" kern="0" dirty="0"/>
              <a:t>Gender-based Analysis Plus (GBA+) is an analytical approach tool to examine how diverse groups may experience policies, programs and initiatives</a:t>
            </a:r>
          </a:p>
          <a:p>
            <a:pPr>
              <a:spcBef>
                <a:spcPts val="0"/>
              </a:spcBef>
            </a:pPr>
            <a:endParaRPr lang="en-CA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CA" sz="2000" dirty="0">
                <a:ea typeface="Calibri" panose="020F0502020204030204" pitchFamily="34" charset="0"/>
                <a:cs typeface="Arial" panose="020B0604020202020204" pitchFamily="34" charset="0"/>
              </a:rPr>
              <a:t>Groups are not homogenous; “good” analysis requires considering numerous other identity factors</a:t>
            </a:r>
          </a:p>
          <a:p>
            <a:pPr marL="0" indent="0">
              <a:spcBef>
                <a:spcPts val="0"/>
              </a:spcBef>
              <a:buNone/>
            </a:pPr>
            <a:endParaRPr lang="en-CA" sz="20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sz="20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sz="2000" kern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631570" y="6392851"/>
            <a:ext cx="497732" cy="4629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/>
              <a:t>2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77" y="3192581"/>
            <a:ext cx="3042723" cy="304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40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0"/>
            <a:ext cx="8229600" cy="783453"/>
          </a:xfrm>
        </p:spPr>
        <p:txBody>
          <a:bodyPr/>
          <a:lstStyle/>
          <a:p>
            <a:pPr algn="r"/>
            <a:r>
              <a:rPr lang="en-CA" altLang="en-US" sz="3200" b="1" dirty="0">
                <a:ea typeface="ＭＳ Ｐゴシック" panose="020B0600070205080204" pitchFamily="34" charset="-128"/>
              </a:rPr>
              <a:t>GBA+ at the RCMP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906"/>
            <a:ext cx="8229600" cy="5019258"/>
          </a:xfrm>
        </p:spPr>
        <p:txBody>
          <a:bodyPr/>
          <a:lstStyle/>
          <a:p>
            <a:r>
              <a:rPr lang="en-CA" sz="2000" dirty="0"/>
              <a:t>RCMP Commissioner has been tasked with transforming and modernizing the RCMP</a:t>
            </a:r>
          </a:p>
          <a:p>
            <a:pPr lvl="1"/>
            <a:r>
              <a:rPr lang="en-CA" sz="1800" dirty="0"/>
              <a:t>GBA+ is being used as a key tool to modernize the organization</a:t>
            </a:r>
          </a:p>
          <a:p>
            <a:pPr lvl="1"/>
            <a:r>
              <a:rPr lang="en-CA" sz="1800" dirty="0"/>
              <a:t>Helps us to look at issues and objectives from different point of view</a:t>
            </a:r>
          </a:p>
          <a:p>
            <a:pPr lvl="1"/>
            <a:r>
              <a:rPr lang="en-CA" sz="1800" dirty="0"/>
              <a:t>Positioned under a new RCMP Action, Innovation and Modernization (AIM) unit</a:t>
            </a:r>
          </a:p>
          <a:p>
            <a:pPr lvl="1"/>
            <a:r>
              <a:rPr lang="en-CA" sz="1800" dirty="0"/>
              <a:t>Includes a dedicated RCMP GBA+ unit with full-time employees</a:t>
            </a:r>
          </a:p>
          <a:p>
            <a:pPr marL="0" indent="0">
              <a:buNone/>
            </a:pPr>
            <a:endParaRPr lang="en-CA" sz="2000" dirty="0"/>
          </a:p>
          <a:p>
            <a:r>
              <a:rPr lang="en-CA" sz="2000" dirty="0"/>
              <a:t>GBA+ being used to examine internal and external issues</a:t>
            </a:r>
            <a:r>
              <a:rPr lang="en-CA" sz="1800" dirty="0"/>
              <a:t>:</a:t>
            </a:r>
          </a:p>
          <a:p>
            <a:pPr marL="1427162" lvl="2" indent="-285750">
              <a:defRPr/>
            </a:pPr>
            <a:r>
              <a:rPr lang="en-CA" sz="1800" b="1" dirty="0"/>
              <a:t>Diversity of the workforce, workplace policies</a:t>
            </a:r>
          </a:p>
          <a:p>
            <a:pPr marL="1427162" lvl="2" indent="-285750">
              <a:defRPr/>
            </a:pPr>
            <a:r>
              <a:rPr lang="en-CA" sz="1800" b="1" dirty="0"/>
              <a:t>Uniform and equipment</a:t>
            </a:r>
          </a:p>
          <a:p>
            <a:pPr marL="1427162" lvl="2" indent="-285750">
              <a:defRPr/>
            </a:pPr>
            <a:r>
              <a:rPr lang="en-CA" sz="1800" b="1" dirty="0"/>
              <a:t>Culture change – addressing systemic issues</a:t>
            </a:r>
          </a:p>
          <a:p>
            <a:pPr marL="1427162" lvl="2" indent="-285750">
              <a:defRPr/>
            </a:pPr>
            <a:r>
              <a:rPr lang="en-CA" sz="1800" b="1" dirty="0"/>
              <a:t>Enhancing community relationships and public trust</a:t>
            </a:r>
          </a:p>
          <a:p>
            <a:pPr marL="1427162" lvl="2" indent="-285750">
              <a:defRPr/>
            </a:pPr>
            <a:r>
              <a:rPr lang="en-CA" sz="1800" b="1" dirty="0"/>
              <a:t>Addressing modern forms of criminality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6871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8" y="52251"/>
            <a:ext cx="7053942" cy="652825"/>
          </a:xfrm>
        </p:spPr>
        <p:txBody>
          <a:bodyPr/>
          <a:lstStyle/>
          <a:p>
            <a:pPr algn="r"/>
            <a:r>
              <a:rPr lang="en-CA" sz="3200" b="1" dirty="0"/>
              <a:t>GBA+ has been applied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079501"/>
            <a:ext cx="8229600" cy="4759280"/>
          </a:xfrm>
        </p:spPr>
        <p:txBody>
          <a:bodyPr/>
          <a:lstStyle/>
          <a:p>
            <a:pPr>
              <a:defRPr/>
            </a:pPr>
            <a:r>
              <a:rPr lang="en-CA" sz="2000" b="1" dirty="0"/>
              <a:t>RCMP recruitment process </a:t>
            </a:r>
            <a:r>
              <a:rPr lang="en-CA" sz="2000" dirty="0"/>
              <a:t>to identify barriers to diverse applicants</a:t>
            </a:r>
            <a:endParaRPr lang="en-US" sz="2000" dirty="0"/>
          </a:p>
          <a:p>
            <a:pPr marL="876300" lvl="1" indent="-342900">
              <a:defRPr/>
            </a:pPr>
            <a:r>
              <a:rPr lang="en-US" sz="1800" dirty="0"/>
              <a:t>Impact of requirements on different groups: E.g.: the need to possess a driver’s license, use of polygraph testing</a:t>
            </a:r>
          </a:p>
          <a:p>
            <a:pPr marL="876300" lvl="1" indent="-342900">
              <a:defRPr/>
            </a:pPr>
            <a:r>
              <a:rPr lang="en-US" sz="1800" dirty="0"/>
              <a:t>Impact of paramilitary aspects of training</a:t>
            </a:r>
          </a:p>
          <a:p>
            <a:pPr marL="876300" lvl="1" indent="-342900">
              <a:defRPr/>
            </a:pPr>
            <a:endParaRPr lang="en-CA" sz="2000" dirty="0"/>
          </a:p>
          <a:p>
            <a:pPr>
              <a:defRPr/>
            </a:pPr>
            <a:r>
              <a:rPr lang="en-CA" sz="2000" dirty="0"/>
              <a:t>Examine the procurement of </a:t>
            </a:r>
            <a:r>
              <a:rPr lang="en-CA" sz="2000" b="1" dirty="0"/>
              <a:t>new body-worn cameras</a:t>
            </a:r>
          </a:p>
          <a:p>
            <a:pPr lvl="1">
              <a:defRPr/>
            </a:pPr>
            <a:r>
              <a:rPr lang="en-CA" sz="1800" dirty="0"/>
              <a:t>Usability by diverse officers, impact on diverse communities</a:t>
            </a:r>
          </a:p>
          <a:p>
            <a:pPr lvl="1">
              <a:defRPr/>
            </a:pPr>
            <a:r>
              <a:rPr lang="en-CA" sz="1800" dirty="0"/>
              <a:t>Supplier diversity in procurement</a:t>
            </a:r>
          </a:p>
          <a:p>
            <a:pPr lvl="1">
              <a:defRPr/>
            </a:pPr>
            <a:endParaRPr lang="en-CA" sz="1600" dirty="0"/>
          </a:p>
          <a:p>
            <a:pPr>
              <a:defRPr/>
            </a:pPr>
            <a:r>
              <a:rPr lang="en-CA" sz="2000" b="1" dirty="0"/>
              <a:t>Design of facilities </a:t>
            </a:r>
            <a:r>
              <a:rPr lang="en-CA" sz="2000" dirty="0"/>
              <a:t>and police detachments</a:t>
            </a:r>
          </a:p>
          <a:p>
            <a:pPr lvl="1">
              <a:defRPr/>
            </a:pPr>
            <a:r>
              <a:rPr lang="en-CA" sz="1800" dirty="0"/>
              <a:t>Ensuring accessibility, inclusion of trans or non-binary people</a:t>
            </a:r>
          </a:p>
          <a:p>
            <a:pPr marL="457200" lvl="1" indent="0">
              <a:buNone/>
              <a:defRPr/>
            </a:pPr>
            <a:endParaRPr lang="en-CA" sz="2000" dirty="0"/>
          </a:p>
          <a:p>
            <a:pPr>
              <a:defRPr/>
            </a:pPr>
            <a:r>
              <a:rPr lang="en-CA" sz="2000" b="1" dirty="0"/>
              <a:t>Cannabis legalization</a:t>
            </a:r>
            <a:r>
              <a:rPr lang="en-CA" sz="2000" dirty="0"/>
              <a:t> </a:t>
            </a:r>
            <a:r>
              <a:rPr lang="en-CA" sz="1800" dirty="0"/>
              <a:t>– examining how groups may be impacted</a:t>
            </a:r>
          </a:p>
          <a:p>
            <a:pPr lvl="1">
              <a:defRPr/>
            </a:pPr>
            <a:endParaRPr lang="en-CA" sz="2000" dirty="0"/>
          </a:p>
          <a:p>
            <a:pPr>
              <a:defRPr/>
            </a:pPr>
            <a:endParaRPr lang="en-CA" sz="2000" b="1" dirty="0"/>
          </a:p>
          <a:p>
            <a:pPr>
              <a:defRPr/>
            </a:pPr>
            <a:endParaRPr lang="en-CA" sz="2000" b="1" dirty="0"/>
          </a:p>
          <a:p>
            <a:pPr>
              <a:defRPr/>
            </a:pPr>
            <a:endParaRPr lang="en-CA" sz="2000" b="1" dirty="0"/>
          </a:p>
          <a:p>
            <a:pPr>
              <a:defRPr/>
            </a:pPr>
            <a:endParaRPr lang="en-CA" sz="2000" b="1" dirty="0"/>
          </a:p>
          <a:p>
            <a:pPr>
              <a:defRPr/>
            </a:pPr>
            <a:endParaRPr lang="en-CA" sz="2000" b="1" dirty="0"/>
          </a:p>
          <a:p>
            <a:pPr marL="457200" lvl="1" indent="0">
              <a:buNone/>
              <a:defRPr/>
            </a:pPr>
            <a:endParaRPr lang="en-CA" sz="2000" dirty="0"/>
          </a:p>
          <a:p>
            <a:pPr>
              <a:defRPr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73929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sz="3600" b="1" dirty="0">
                <a:solidFill>
                  <a:schemeClr val="tx1"/>
                </a:solidFill>
              </a:rPr>
              <a:t>Updated grooming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22" y="731574"/>
            <a:ext cx="3492478" cy="522962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573" y="1417638"/>
            <a:ext cx="4136454" cy="416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6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/>
              <a:t>GBA+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Addressing systemic barriers contributes to more diverse employees, and greater public trust</a:t>
            </a:r>
          </a:p>
          <a:p>
            <a:endParaRPr lang="en-CA" sz="2000" dirty="0"/>
          </a:p>
          <a:p>
            <a:r>
              <a:rPr lang="en-CA" sz="2000" dirty="0"/>
              <a:t>GBA+ can help to identify small but meaningful changes that improve morale and create more efficient and effective workplaces</a:t>
            </a:r>
          </a:p>
          <a:p>
            <a:endParaRPr lang="en-CA" sz="2000" dirty="0"/>
          </a:p>
          <a:p>
            <a:r>
              <a:rPr lang="en-CA" sz="2000" dirty="0"/>
              <a:t>Federal Policing program looking at new ways to recruit civilian investigators</a:t>
            </a:r>
          </a:p>
          <a:p>
            <a:pPr lvl="1"/>
            <a:r>
              <a:rPr lang="en-CA" sz="1800" dirty="0"/>
              <a:t>Investigative capacity enhanced by greater diversity</a:t>
            </a:r>
          </a:p>
          <a:p>
            <a:pPr lvl="1"/>
            <a:r>
              <a:rPr lang="en-CA" sz="1800" dirty="0"/>
              <a:t>Modern criminal landscape requires specialized skillsets</a:t>
            </a:r>
          </a:p>
          <a:p>
            <a:pPr lvl="1"/>
            <a:endParaRPr lang="en-CA" sz="1800" dirty="0"/>
          </a:p>
          <a:p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3662690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035A163BC0046A41C2EBE1E58AFFF" ma:contentTypeVersion="1" ma:contentTypeDescription="Create a new document." ma:contentTypeScope="" ma:versionID="413af19bcb59ebd614d4f80392d470c1">
  <xsd:schema xmlns:xsd="http://www.w3.org/2001/XMLSchema" xmlns:xs="http://www.w3.org/2001/XMLSchema" xmlns:p="http://schemas.microsoft.com/office/2006/metadata/properties" xmlns:ns2="89f4cd83-a2d3-4405-9b45-6aff5241ff81" targetNamespace="http://schemas.microsoft.com/office/2006/metadata/properties" ma:root="true" ma:fieldsID="4b0342c81372e05998e770e64ad0cf8c" ns2:_="">
    <xsd:import namespace="89f4cd83-a2d3-4405-9b45-6aff5241ff8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4cd83-a2d3-4405-9b45-6aff5241ff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4B4D5D-A6EB-4427-8978-F0D22F748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4cd83-a2d3-4405-9b45-6aff5241ff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34E3D4-BDD1-4A08-B994-B42B50EB4BA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782EEBE-FCD9-48E2-A1B9-413FBBAB7E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5FF5A0B-8F95-4BB7-B870-8E5B3C2F8B08}">
  <ds:schemaRefs>
    <ds:schemaRef ds:uri="c4f5ea0a-f0cb-467f-a1e3-d28386e24f0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7a8708e8-a7b1-48e4-a95e-1a4664bffb5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28820</TotalTime>
  <Words>515</Words>
  <Application>Microsoft Office PowerPoint</Application>
  <PresentationFormat>On-screen Show (4:3)</PresentationFormat>
  <Paragraphs>126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Custom Design</vt:lpstr>
      <vt:lpstr>1_Custom Design</vt:lpstr>
      <vt:lpstr>Office Theme</vt:lpstr>
      <vt:lpstr>Office Theme</vt:lpstr>
      <vt:lpstr>PowerPoint Presentation</vt:lpstr>
      <vt:lpstr>PowerPoint Presentation</vt:lpstr>
      <vt:lpstr>PowerPoint Presentation</vt:lpstr>
      <vt:lpstr>Diversity in the RCMP</vt:lpstr>
      <vt:lpstr>Government of Canada Commitment to GBA+</vt:lpstr>
      <vt:lpstr>GBA+ at the RCMP</vt:lpstr>
      <vt:lpstr>GBA+ has been applied to:</vt:lpstr>
      <vt:lpstr>Updated grooming</vt:lpstr>
      <vt:lpstr>GBA+ results</vt:lpstr>
      <vt:lpstr>Keys to Building GBA+ Capacity</vt:lpstr>
      <vt:lpstr>Questions?</vt:lpstr>
    </vt:vector>
  </TitlesOfParts>
  <Company>RCMP-GRC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000166028</dc:creator>
  <cp:lastModifiedBy>Charlton, Vaughn</cp:lastModifiedBy>
  <cp:revision>994</cp:revision>
  <cp:lastPrinted>2018-06-27T13:10:30Z</cp:lastPrinted>
  <dcterms:created xsi:type="dcterms:W3CDTF">2007-06-11T17:48:07Z</dcterms:created>
  <dcterms:modified xsi:type="dcterms:W3CDTF">2021-11-17T21:01:01Z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0x01010076D035A163BC0046A41C2EBE1E58AFFF</vt:lpwstr>
  </property>
</Properties>
</file>